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5459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33C9F-2C3E-504E-B4D1-EE61A0C0F91B}" type="datetimeFigureOut">
              <a:rPr lang="en-US" smtClean="0"/>
              <a:t>2/23/16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56442-28A1-F346-B4CE-76A1C6BCE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92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495800"/>
            <a:ext cx="7620000" cy="990600"/>
          </a:xfrm>
        </p:spPr>
        <p:txBody>
          <a:bodyPr vert="horz"/>
          <a:lstStyle>
            <a:lvl1pPr>
              <a:defRPr sz="440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0" y="5486400"/>
            <a:ext cx="6096000" cy="533400"/>
          </a:xfrm>
        </p:spPr>
        <p:txBody>
          <a:bodyPr/>
          <a:lstStyle>
            <a:lvl1pPr marL="0" indent="0">
              <a:buFontTx/>
              <a:buNone/>
              <a:defRPr sz="2800" i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C274C-A7E7-4692-A99F-29BA76ADF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953D5-30B5-4312-BFF9-9C7C3D50A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990600"/>
            <a:ext cx="1752600" cy="495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990600"/>
            <a:ext cx="51054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A24CE-CC5E-42F1-A172-1293C8E4F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4A5D-9418-4D54-AB94-F5066EB5F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2CE90-91F8-4956-8EFC-013EA429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A5EA1-85CD-4A5F-8654-D1520B29C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4D9B-947E-4148-9DD7-737DB71F41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6FE72-4DD7-4044-9E90-85B6D69052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9A75-4C59-4154-B6C5-707748407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1F575-989B-4EC4-8CAA-464D97F0D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B413E-BE83-4D14-8E5B-A08A4E50A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990600"/>
            <a:ext cx="106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143000"/>
            <a:ext cx="5791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511B430C-EBB6-4E4B-8A8D-30C5BE0B2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Markets &amp; Price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Spending &amp; Production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Exit Slip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rgbClr val="FFFFFF"/>
                </a:solidFill>
              </a:rPr>
              <a:t>How does the Adam Smith quote represent your understanding of markets and </a:t>
            </a:r>
            <a:r>
              <a:rPr lang="en-US" sz="4400" dirty="0" err="1" smtClean="0">
                <a:solidFill>
                  <a:srgbClr val="FFFFFF"/>
                </a:solidFill>
              </a:rPr>
              <a:t>allocative</a:t>
            </a:r>
            <a:r>
              <a:rPr lang="en-US" sz="4400" dirty="0" smtClean="0">
                <a:solidFill>
                  <a:srgbClr val="FFFFFF"/>
                </a:solidFill>
              </a:rPr>
              <a:t> efficiency?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652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Warm Up: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did you have for breakfast today?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How did this food arrive in your house? Who bought it?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How did that person know what and how much to buy for breakfast?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How did the store know that someone would buy it?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24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 groups: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How does the local fast food restaurant know how many workers to schedule for each shift during the week?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What would happen if a change in consumer preferences and buying patterns significantly reduced the demand for a good or service?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3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 groups: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would happen if higher production costs significantly reduced the supply of a good or service?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Is a central authority needed to decide what, how, and for whom to buy and sell in competitive markets? (Explain you reasoning.)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087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Answers: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914400"/>
            <a:ext cx="5943600" cy="4876800"/>
          </a:xfrm>
        </p:spPr>
        <p:txBody>
          <a:bodyPr/>
          <a:lstStyle/>
          <a:p>
            <a:r>
              <a:rPr lang="en-US" sz="2600" dirty="0" smtClean="0">
                <a:solidFill>
                  <a:srgbClr val="FFFFFF"/>
                </a:solidFill>
              </a:rPr>
              <a:t>How does the local fast food restaurant know how many workers to schedule for each shift during the week? </a:t>
            </a:r>
          </a:p>
          <a:p>
            <a:r>
              <a:rPr lang="en-US" sz="2600" dirty="0" smtClean="0">
                <a:solidFill>
                  <a:srgbClr val="800000"/>
                </a:solidFill>
              </a:rPr>
              <a:t>From past experiences or from similar stores in similar area</a:t>
            </a:r>
          </a:p>
          <a:p>
            <a:r>
              <a:rPr lang="en-US" sz="2600" dirty="0" smtClean="0">
                <a:solidFill>
                  <a:srgbClr val="FFFFFF"/>
                </a:solidFill>
              </a:rPr>
              <a:t>What would happen if a change in consumer preferences and buying patterns significantly reduced the demand for a good of service? </a:t>
            </a:r>
          </a:p>
          <a:p>
            <a:r>
              <a:rPr lang="en-US" sz="2600" dirty="0" smtClean="0">
                <a:solidFill>
                  <a:srgbClr val="800000"/>
                </a:solidFill>
              </a:rPr>
              <a:t>At first may avoid cutting production or prices, but eventually they will reduce at least one. </a:t>
            </a:r>
            <a:endParaRPr lang="en-US" sz="26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392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 groups: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>
                <a:solidFill>
                  <a:srgbClr val="FFFFFF"/>
                </a:solidFill>
              </a:rPr>
              <a:t>What would happen if higher production costs significantly reduced the supply of a good or service?</a:t>
            </a:r>
          </a:p>
          <a:p>
            <a:r>
              <a:rPr lang="en-US" sz="2600" dirty="0" smtClean="0">
                <a:solidFill>
                  <a:srgbClr val="800000"/>
                </a:solidFill>
              </a:rPr>
              <a:t>At first may try to avoid raising prices, but eventually production may decrease and price may increase</a:t>
            </a:r>
          </a:p>
          <a:p>
            <a:r>
              <a:rPr lang="en-US" sz="2600" dirty="0" smtClean="0">
                <a:solidFill>
                  <a:srgbClr val="FFFFFF"/>
                </a:solidFill>
              </a:rPr>
              <a:t>Is a central authority needed to decide what, how, and for whom to buy and sell in competitive markets? (Explain you reasoning.)</a:t>
            </a:r>
          </a:p>
          <a:p>
            <a:r>
              <a:rPr lang="en-US" sz="2600" dirty="0" smtClean="0">
                <a:solidFill>
                  <a:srgbClr val="800000"/>
                </a:solidFill>
              </a:rPr>
              <a:t>Nope</a:t>
            </a:r>
            <a:r>
              <a:rPr lang="en-US" sz="2600" dirty="0" smtClean="0">
                <a:solidFill>
                  <a:srgbClr val="FFFFFF"/>
                </a:solidFill>
              </a:rPr>
              <a:t>!</a:t>
            </a:r>
            <a:endParaRPr lang="en-US" sz="2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07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600" dirty="0" smtClean="0">
                <a:solidFill>
                  <a:srgbClr val="FFFFFF"/>
                </a:solidFill>
              </a:rPr>
              <a:t>Markets</a:t>
            </a:r>
            <a:endParaRPr lang="en-US" sz="5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43000"/>
            <a:ext cx="6019800" cy="4724400"/>
          </a:xfrm>
        </p:spPr>
        <p:txBody>
          <a:bodyPr/>
          <a:lstStyle/>
          <a:p>
            <a:r>
              <a:rPr lang="en-US" sz="2400" dirty="0" smtClean="0">
                <a:solidFill>
                  <a:srgbClr val="FFFFFF"/>
                </a:solidFill>
              </a:rPr>
              <a:t>What are markets?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Any kind of arrangement that allows the potential buyers and sellers of a particular good or service to interact.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Not always face-to-face</a:t>
            </a:r>
          </a:p>
          <a:p>
            <a:r>
              <a:rPr lang="en-US" sz="2400" dirty="0" smtClean="0">
                <a:solidFill>
                  <a:srgbClr val="FFFFFF"/>
                </a:solidFill>
              </a:rPr>
              <a:t>Product &amp; Factor Markets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Product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Things consumers buy for satisfaction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Factor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Inputs used in production (Factors of production)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63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What’s for lunch?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Rank order each of the following per your taste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Black Jack Veggie Pizza 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Olives, mushroom, peppers, onion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Cheeseburger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Five Guys</a:t>
            </a:r>
            <a:endParaRPr lang="en-US" dirty="0" smtClean="0">
              <a:solidFill>
                <a:srgbClr val="FFFFFF"/>
              </a:solidFill>
            </a:endParaRP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Chef Salad</a:t>
            </a:r>
          </a:p>
          <a:p>
            <a:pPr lvl="2"/>
            <a:r>
              <a:rPr lang="en-US" dirty="0" smtClean="0">
                <a:solidFill>
                  <a:srgbClr val="FFFFFF"/>
                </a:solidFill>
              </a:rPr>
              <a:t>Fruition</a:t>
            </a:r>
            <a:endParaRPr lang="en-US" dirty="0" smtClean="0">
              <a:solidFill>
                <a:srgbClr val="FFFFFF"/>
              </a:solidFill>
            </a:endParaRP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Chicken Nuggets</a:t>
            </a:r>
          </a:p>
          <a:p>
            <a:pPr lvl="2"/>
            <a:r>
              <a:rPr lang="en-US" dirty="0" err="1" smtClean="0">
                <a:solidFill>
                  <a:srgbClr val="FFFFFF"/>
                </a:solidFill>
              </a:rPr>
              <a:t>Mcdonald’s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95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Efficiency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rgbClr val="FFFFFF"/>
                </a:solidFill>
              </a:rPr>
              <a:t>Allocative</a:t>
            </a:r>
            <a:r>
              <a:rPr lang="en-US" dirty="0" smtClean="0">
                <a:solidFill>
                  <a:srgbClr val="FFFFFF"/>
                </a:solidFill>
              </a:rPr>
              <a:t> efficiency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That resources are allocated efficiently when it is not possible to benefit one person without making someone else worse off.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Voluntary market efficiency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83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atial Inequality in Mexico City P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C0C0C0"/>
        </a:dk1>
        <a:lt1>
          <a:srgbClr val="FFFFD9"/>
        </a:lt1>
        <a:dk2>
          <a:srgbClr val="E5F97F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A4A4A4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Spatial Inequality in Mexico City PP</Template>
  <TotalTime>8094</TotalTime>
  <Words>417</Words>
  <Application>Microsoft Macintosh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Spatial Inequality in Mexico City PP</vt:lpstr>
      <vt:lpstr>Markets &amp; Price</vt:lpstr>
      <vt:lpstr>Warm Up:</vt:lpstr>
      <vt:lpstr>In groups:</vt:lpstr>
      <vt:lpstr>In groups:</vt:lpstr>
      <vt:lpstr>Answers:</vt:lpstr>
      <vt:lpstr>In groups:</vt:lpstr>
      <vt:lpstr>Markets</vt:lpstr>
      <vt:lpstr>What’s for lunch?</vt:lpstr>
      <vt:lpstr>Efficiency</vt:lpstr>
      <vt:lpstr>Exit Slip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Spatial Inequality in Mexico</dc:title>
  <dc:subject/>
  <dc:creator>rstutzm</dc:creator>
  <cp:keywords/>
  <dc:description/>
  <cp:lastModifiedBy>Jon  Poole</cp:lastModifiedBy>
  <cp:revision>27</cp:revision>
  <cp:lastPrinted>1601-01-01T00:00:00Z</cp:lastPrinted>
  <dcterms:created xsi:type="dcterms:W3CDTF">2010-11-30T18:40:03Z</dcterms:created>
  <dcterms:modified xsi:type="dcterms:W3CDTF">2016-02-23T21:03:48Z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TC010900241033</vt:lpwstr>
  </property>
</Properties>
</file>